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794" r:id="rId2"/>
    <p:sldId id="838" r:id="rId3"/>
    <p:sldId id="832" r:id="rId4"/>
    <p:sldId id="843" r:id="rId5"/>
    <p:sldId id="835" r:id="rId6"/>
    <p:sldId id="844" r:id="rId7"/>
    <p:sldId id="855" r:id="rId8"/>
    <p:sldId id="845" r:id="rId9"/>
    <p:sldId id="847" r:id="rId10"/>
    <p:sldId id="836" r:id="rId11"/>
    <p:sldId id="846" r:id="rId12"/>
    <p:sldId id="856" r:id="rId13"/>
    <p:sldId id="857" r:id="rId14"/>
    <p:sldId id="858" r:id="rId15"/>
    <p:sldId id="850" r:id="rId16"/>
    <p:sldId id="859" r:id="rId17"/>
    <p:sldId id="851" r:id="rId18"/>
    <p:sldId id="848" r:id="rId19"/>
    <p:sldId id="852" r:id="rId20"/>
    <p:sldId id="853" r:id="rId21"/>
    <p:sldId id="849" r:id="rId22"/>
    <p:sldId id="854" r:id="rId23"/>
    <p:sldId id="860" r:id="rId24"/>
    <p:sldId id="861" r:id="rId25"/>
    <p:sldId id="80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2" autoAdjust="0"/>
    <p:restoredTop sz="80337" autoAdjust="0"/>
  </p:normalViewPr>
  <p:slideViewPr>
    <p:cSldViewPr snapToGrid="0" snapToObjects="1">
      <p:cViewPr>
        <p:scale>
          <a:sx n="89" d="100"/>
          <a:sy n="89" d="100"/>
        </p:scale>
        <p:origin x="456" y="14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err="1" smtClean="0"/>
              <a:t>Numpy</a:t>
            </a:r>
            <a:r>
              <a:rPr lang="en-US" dirty="0" smtClean="0"/>
              <a:t> - is a part</a:t>
            </a:r>
            <a:r>
              <a:rPr lang="en-US" baseline="0" dirty="0" smtClean="0"/>
              <a:t> of a </a:t>
            </a:r>
            <a:r>
              <a:rPr lang="en-US" baseline="0" dirty="0" err="1" smtClean="0"/>
              <a:t>SciPi</a:t>
            </a:r>
            <a:r>
              <a:rPr lang="en-US" baseline="0" dirty="0" smtClean="0"/>
              <a:t>, a set of packages, open source, and works with Python, and written for science, math, engineering:</a:t>
            </a:r>
          </a:p>
          <a:p>
            <a:r>
              <a:rPr lang="en-US" baseline="0" dirty="0" smtClean="0"/>
              <a:t>Includes: </a:t>
            </a:r>
            <a:r>
              <a:rPr lang="en-US" baseline="0" dirty="0" err="1" smtClean="0"/>
              <a:t>Numpy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MathplotLib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Sympy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ScyPi</a:t>
            </a:r>
            <a:r>
              <a:rPr lang="en-US" baseline="0" dirty="0" smtClean="0"/>
              <a:t> library, </a:t>
            </a:r>
            <a:r>
              <a:rPr lang="en-US" baseline="0" dirty="0" err="1" smtClean="0"/>
              <a:t>Ipython</a:t>
            </a:r>
            <a:r>
              <a:rPr lang="en-US" baseline="0" dirty="0" smtClean="0"/>
              <a:t>, and pandas</a:t>
            </a:r>
          </a:p>
          <a:p>
            <a:endParaRPr lang="en-US" baseline="0" dirty="0" smtClean="0"/>
          </a:p>
          <a:p>
            <a:r>
              <a:rPr lang="en-US" dirty="0" smtClean="0"/>
              <a:t>Comments on class:</a:t>
            </a:r>
          </a:p>
          <a:p>
            <a:r>
              <a:rPr lang="en-US" dirty="0" smtClean="0"/>
              <a:t>Most people:</a:t>
            </a:r>
            <a:r>
              <a:rPr lang="en-US" baseline="0" dirty="0" smtClean="0"/>
              <a:t> math, no problem</a:t>
            </a:r>
          </a:p>
          <a:p>
            <a:r>
              <a:rPr lang="en-US" baseline="0" dirty="0" smtClean="0"/>
              <a:t>Python </a:t>
            </a:r>
            <a:r>
              <a:rPr lang="mr-IN" baseline="0" dirty="0" smtClean="0"/>
              <a:t>–</a:t>
            </a:r>
            <a:r>
              <a:rPr lang="en-US" baseline="0" dirty="0" smtClean="0"/>
              <a:t> mixed, some of you are very experienced, far beyond what you will need for </a:t>
            </a:r>
            <a:r>
              <a:rPr lang="en-US" baseline="0" dirty="0" err="1" smtClean="0"/>
              <a:t>th</a:t>
            </a:r>
            <a:r>
              <a:rPr lang="en-US" baseline="0" dirty="0" smtClean="0"/>
              <a:t> course</a:t>
            </a:r>
          </a:p>
          <a:p>
            <a:r>
              <a:rPr lang="en-US" baseline="0" dirty="0" smtClean="0"/>
              <a:t>But many of you have a rough working knowledge of Python.</a:t>
            </a:r>
          </a:p>
          <a:p>
            <a:r>
              <a:rPr lang="en-US" baseline="0" dirty="0" smtClean="0"/>
              <a:t>So we will try to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Who will get in:</a:t>
            </a:r>
          </a:p>
          <a:p>
            <a:r>
              <a:rPr lang="en-US" baseline="0" dirty="0" smtClean="0"/>
              <a:t>* Some will not have background</a:t>
            </a: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Look</a:t>
            </a:r>
            <a:r>
              <a:rPr lang="en-US" baseline="0" dirty="0" smtClean="0"/>
              <a:t> at HW and attendance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Look at</a:t>
            </a:r>
            <a:r>
              <a:rPr lang="en-US" baseline="0" dirty="0" smtClean="0"/>
              <a:t> who can not wait for a semester, </a:t>
            </a:r>
            <a:r>
              <a:rPr lang="en-US" baseline="0" dirty="0" err="1" smtClean="0"/>
              <a:t>ie</a:t>
            </a:r>
            <a:r>
              <a:rPr lang="en-US" baseline="0" dirty="0" smtClean="0"/>
              <a:t> graduating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Decide in about 1 week or two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Last hour: break</a:t>
            </a:r>
            <a:r>
              <a:rPr lang="en-US" baseline="0" dirty="0" smtClean="0"/>
              <a:t> into teams</a:t>
            </a:r>
          </a:p>
          <a:p>
            <a:r>
              <a:rPr lang="en-US" baseline="0" dirty="0" smtClean="0"/>
              <a:t>Compare your best idea, pitch in 2 min each.</a:t>
            </a:r>
          </a:p>
          <a:p>
            <a:r>
              <a:rPr lang="en-US" baseline="0" dirty="0" smtClean="0"/>
              <a:t>Vote and decide what is the most interesting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-&gt; start with notebook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44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x</a:t>
            </a:r>
            <a:r>
              <a:rPr lang="en-US" baseline="0" dirty="0" smtClean="0"/>
              <a:t> = </a:t>
            </a:r>
            <a:r>
              <a:rPr lang="en-US" dirty="0" err="1" smtClean="0"/>
              <a:t>np.array</a:t>
            </a:r>
            <a:r>
              <a:rPr lang="en-US" dirty="0" smtClean="0"/>
              <a:t>() creates an</a:t>
            </a:r>
            <a:r>
              <a:rPr lang="en-US" baseline="0" dirty="0" smtClean="0"/>
              <a:t> array from a tuple.</a:t>
            </a:r>
          </a:p>
          <a:p>
            <a:pPr lvl="0">
              <a:spcBef>
                <a:spcPts val="0"/>
              </a:spcBef>
              <a:buNone/>
            </a:pPr>
            <a:r>
              <a:rPr lang="en-US" baseline="0" dirty="0" smtClean="0"/>
              <a:t>2 * x will change every element of x to 2 times the value.</a:t>
            </a:r>
          </a:p>
          <a:p>
            <a:pPr lvl="0">
              <a:spcBef>
                <a:spcPts val="0"/>
              </a:spcBef>
              <a:buNone/>
            </a:pPr>
            <a:r>
              <a:rPr lang="en-US" baseline="0" dirty="0" smtClean="0"/>
              <a:t>2 * [1,2,3] will not do that, [1,2,3,1,2,3] instead</a:t>
            </a:r>
          </a:p>
          <a:p>
            <a:pPr lvl="0">
              <a:spcBef>
                <a:spcPts val="0"/>
              </a:spcBef>
              <a:buNone/>
            </a:pPr>
            <a:endParaRPr lang="en-US" baseline="0" dirty="0" smtClean="0"/>
          </a:p>
          <a:p>
            <a:pPr lvl="0">
              <a:spcBef>
                <a:spcPts val="0"/>
              </a:spcBef>
              <a:buNone/>
            </a:pPr>
            <a:r>
              <a:rPr lang="en-US" baseline="0" dirty="0" smtClean="0"/>
              <a:t>Includes start, but does not include the end value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066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09602" y="274639"/>
            <a:ext cx="8940799" cy="901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SzPct val="100000"/>
              <a:buFont typeface="Arial"/>
              <a:buNone/>
              <a:defRPr sz="36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8" name="Shape 18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400"/>
              </a:spcAft>
              <a:defRPr sz="2400"/>
            </a:lvl1pPr>
            <a:lvl2pPr lvl="1" rtl="0">
              <a:spcBef>
                <a:spcPts val="0"/>
              </a:spcBef>
              <a:spcAft>
                <a:spcPts val="400"/>
              </a:spcAft>
              <a:defRPr sz="2400"/>
            </a:lvl2pPr>
            <a:lvl3pPr lvl="2" rtl="0">
              <a:spcBef>
                <a:spcPts val="0"/>
              </a:spcBef>
              <a:spcAft>
                <a:spcPts val="400"/>
              </a:spcAft>
              <a:defRPr sz="2400"/>
            </a:lvl3pPr>
            <a:lvl4pPr lvl="3" rtl="0">
              <a:spcBef>
                <a:spcPts val="0"/>
              </a:spcBef>
              <a:spcAft>
                <a:spcPts val="400"/>
              </a:spcAft>
              <a:defRPr sz="1800"/>
            </a:lvl4pPr>
            <a:lvl5pPr lvl="4" rtl="0">
              <a:spcBef>
                <a:spcPts val="0"/>
              </a:spcBef>
              <a:spcAft>
                <a:spcPts val="400"/>
              </a:spcAft>
              <a:defRPr sz="1800"/>
            </a:lvl5pPr>
            <a:lvl6pPr lvl="5" rtl="0">
              <a:spcBef>
                <a:spcPts val="0"/>
              </a:spcBef>
              <a:spcAft>
                <a:spcPts val="400"/>
              </a:spcAft>
              <a:defRPr sz="1800"/>
            </a:lvl6pPr>
            <a:lvl7pPr lvl="6" rtl="0">
              <a:spcBef>
                <a:spcPts val="0"/>
              </a:spcBef>
              <a:spcAft>
                <a:spcPts val="400"/>
              </a:spcAft>
              <a:defRPr sz="1800"/>
            </a:lvl7pPr>
            <a:lvl8pPr lvl="7" rtl="0">
              <a:spcBef>
                <a:spcPts val="0"/>
              </a:spcBef>
              <a:spcAft>
                <a:spcPts val="400"/>
              </a:spcAft>
              <a:defRPr sz="1800"/>
            </a:lvl8pPr>
            <a:lvl9pPr lvl="8" rtl="0">
              <a:spcBef>
                <a:spcPts val="0"/>
              </a:spcBef>
              <a:spcAft>
                <a:spcPts val="400"/>
              </a:spcAft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9337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atax911.files.wordpress.com/2016/12/numpy-v1-12.pdf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scipy.org/doc/numpy-dev/user/quickstart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5897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Scientist &amp;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for Entrepreneurship &amp;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Emerging Area Professor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4000" dirty="0" err="1"/>
              <a:t>NumPy</a:t>
            </a:r>
            <a:r>
              <a:rPr lang="en-US" sz="4000" dirty="0"/>
              <a:t> Overview and Useful Tips</a:t>
            </a:r>
            <a:br>
              <a:rPr lang="en-US" sz="4000" dirty="0"/>
            </a:br>
            <a:r>
              <a:rPr lang="en-US" sz="2400" dirty="0"/>
              <a:t>Data-X: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atomyarray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3"/>
          <a:stretch/>
        </p:blipFill>
        <p:spPr>
          <a:xfrm>
            <a:off x="1524000" y="1721224"/>
            <a:ext cx="9144000" cy="3185352"/>
          </a:xfrm>
          <a:prstGeom prst="rect">
            <a:avLst/>
          </a:prstGeom>
        </p:spPr>
      </p:pic>
      <p:sp>
        <p:nvSpPr>
          <p:cNvPr id="3" name="Shape 60"/>
          <p:cNvSpPr txBox="1">
            <a:spLocks noGrp="1"/>
          </p:cNvSpPr>
          <p:nvPr>
            <p:ph type="title"/>
          </p:nvPr>
        </p:nvSpPr>
        <p:spPr>
          <a:xfrm>
            <a:off x="2743201" y="27663"/>
            <a:ext cx="6705599" cy="901199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sv-SE" sz="3600" b="1" dirty="0" err="1"/>
              <a:t>Anatomy</a:t>
            </a:r>
            <a:r>
              <a:rPr lang="sv-SE" sz="3600" b="1" dirty="0"/>
              <a:t> </a:t>
            </a:r>
            <a:r>
              <a:rPr lang="sv-SE" sz="3600" b="1" dirty="0" err="1"/>
              <a:t>of</a:t>
            </a:r>
            <a:r>
              <a:rPr lang="sv-SE" sz="3600" b="1" dirty="0"/>
              <a:t> an </a:t>
            </a:r>
            <a:r>
              <a:rPr lang="sv-SE" sz="3600" b="1" dirty="0"/>
              <a:t>A</a:t>
            </a:r>
            <a:r>
              <a:rPr lang="sv-SE" sz="3600" b="1" dirty="0"/>
              <a:t>rray</a:t>
            </a:r>
            <a:endParaRPr lang="en" sz="36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374211" y="979181"/>
            <a:ext cx="7443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</a:t>
            </a:r>
            <a:r>
              <a:rPr lang="en-US" dirty="0" err="1"/>
              <a:t>NumPy</a:t>
            </a:r>
            <a:r>
              <a:rPr lang="en-US" dirty="0"/>
              <a:t>, dimensions are called axes and the number of axes is called a rank.</a:t>
            </a:r>
          </a:p>
        </p:txBody>
      </p:sp>
    </p:spTree>
    <p:extLst>
      <p:ext uri="{BB962C8B-B14F-4D97-AF65-F5344CB8AC3E}">
        <p14:creationId xmlns:p14="http://schemas.microsoft.com/office/powerpoint/2010/main" val="185515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the axis parameter </a:t>
            </a:r>
            <a:br>
              <a:rPr lang="en-US" dirty="0" smtClean="0"/>
            </a:br>
            <a:r>
              <a:rPr lang="en-US" dirty="0" smtClean="0"/>
              <a:t>with methods like sum, min, and others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379818"/>
            <a:ext cx="7046945" cy="38555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0" y="2599766"/>
            <a:ext cx="8686800" cy="30723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the axis parameter </a:t>
            </a:r>
            <a:br>
              <a:rPr lang="en-US" dirty="0" smtClean="0"/>
            </a:br>
            <a:r>
              <a:rPr lang="en-US" dirty="0" smtClean="0"/>
              <a:t>with methods like sum, min, and others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379818"/>
            <a:ext cx="7046945" cy="38555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57083" y="3540686"/>
            <a:ext cx="8677835" cy="2294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7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the axis parameter </a:t>
            </a:r>
            <a:br>
              <a:rPr lang="en-US" dirty="0" smtClean="0"/>
            </a:br>
            <a:r>
              <a:rPr lang="en-US" dirty="0" smtClean="0"/>
              <a:t>with methods like sum, min, and others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379818"/>
            <a:ext cx="7046945" cy="38555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57083" y="4213412"/>
            <a:ext cx="8677835" cy="1622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1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the axis parameter </a:t>
            </a:r>
            <a:br>
              <a:rPr lang="en-US" dirty="0" smtClean="0"/>
            </a:br>
            <a:r>
              <a:rPr lang="en-US" dirty="0" smtClean="0"/>
              <a:t>with methods like sum, min, and others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379818"/>
            <a:ext cx="7046945" cy="385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Slicing a </a:t>
            </a:r>
            <a:r>
              <a:rPr lang="en-US" dirty="0" err="1" smtClean="0"/>
              <a:t>NumPy</a:t>
            </a:r>
            <a:r>
              <a:rPr lang="en-US" dirty="0" smtClean="0"/>
              <a:t> Array, 1-Dimension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11507" y="1215957"/>
            <a:ext cx="5728447" cy="1631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 = </a:t>
            </a:r>
            <a:r>
              <a:rPr lang="mr-IN" sz="2000" dirty="0" err="1"/>
              <a:t>np.array</a:t>
            </a:r>
            <a:r>
              <a:rPr lang="mr-IN" sz="2000" dirty="0"/>
              <a:t>([0, 1, 2, 3, 4, 5, 6, 7, 8, 9]) </a:t>
            </a:r>
            <a:endParaRPr lang="en-US" sz="2000" dirty="0"/>
          </a:p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[1:7:2] 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mr-IN" sz="2000" dirty="0" err="1"/>
              <a:t>array</a:t>
            </a:r>
            <a:r>
              <a:rPr lang="mr-IN" sz="2000" dirty="0"/>
              <a:t>([1, 3, 5])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480613" y="2069828"/>
            <a:ext cx="1543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start:stop:step</a:t>
            </a:r>
            <a:endParaRPr lang="en-US" dirty="0"/>
          </a:p>
          <a:p>
            <a:r>
              <a:rPr lang="en-US" dirty="0" err="1"/>
              <a:t>i:j:k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410637" y="1816121"/>
            <a:ext cx="3926541" cy="4383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11506" y="3514169"/>
            <a:ext cx="3837532" cy="13234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[-2:10] </a:t>
            </a:r>
            <a:r>
              <a:rPr lang="mr-IN" sz="2000" dirty="0" err="1"/>
              <a:t>array</a:t>
            </a:r>
            <a:r>
              <a:rPr lang="mr-IN" sz="2000" dirty="0"/>
              <a:t>([8, 9]) </a:t>
            </a:r>
            <a:endParaRPr lang="en-US" sz="2000" dirty="0"/>
          </a:p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[-3:3:-1] </a:t>
            </a:r>
            <a:endParaRPr lang="en-US" sz="2000" dirty="0"/>
          </a:p>
          <a:p>
            <a:endParaRPr lang="en-US" sz="2000" dirty="0"/>
          </a:p>
          <a:p>
            <a:r>
              <a:rPr lang="mr-IN" sz="2000" dirty="0" err="1"/>
              <a:t>array</a:t>
            </a:r>
            <a:r>
              <a:rPr lang="mr-IN" sz="2000" dirty="0"/>
              <a:t>([7, 6, 5, 4])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6418730" y="3447338"/>
            <a:ext cx="37920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 </a:t>
            </a:r>
            <a:r>
              <a:rPr lang="en-US" i="1" dirty="0" err="1"/>
              <a:t>i</a:t>
            </a:r>
            <a:r>
              <a:rPr lang="en-US" dirty="0"/>
              <a:t> and </a:t>
            </a:r>
            <a:r>
              <a:rPr lang="en-US" i="1" dirty="0"/>
              <a:t>j</a:t>
            </a:r>
            <a:r>
              <a:rPr lang="en-US" dirty="0"/>
              <a:t> are interpreted as </a:t>
            </a:r>
            <a:r>
              <a:rPr lang="en-US" i="1" dirty="0"/>
              <a:t>n + </a:t>
            </a:r>
            <a:r>
              <a:rPr lang="en-US" i="1" dirty="0" err="1"/>
              <a:t>i</a:t>
            </a:r>
            <a:r>
              <a:rPr lang="en-US" dirty="0"/>
              <a:t> and </a:t>
            </a:r>
            <a:r>
              <a:rPr lang="en-US" i="1" dirty="0"/>
              <a:t>n + j</a:t>
            </a:r>
            <a:r>
              <a:rPr lang="en-US" dirty="0"/>
              <a:t> where </a:t>
            </a:r>
            <a:r>
              <a:rPr lang="en-US" i="1" dirty="0"/>
              <a:t>n</a:t>
            </a:r>
            <a:r>
              <a:rPr lang="en-US" dirty="0"/>
              <a:t> is the number of elements in the corresponding dimension. Negative </a:t>
            </a:r>
            <a:r>
              <a:rPr lang="en-US" i="1" dirty="0"/>
              <a:t>k</a:t>
            </a:r>
            <a:r>
              <a:rPr lang="en-US" dirty="0"/>
              <a:t> makes stepping go towards smaller indices.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074024" y="4186002"/>
            <a:ext cx="1175014" cy="115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92940" y="5086608"/>
            <a:ext cx="72471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</a:t>
            </a:r>
          </a:p>
          <a:p>
            <a:r>
              <a:rPr lang="en-US" dirty="0"/>
              <a:t>In Python, x[(exp1, exp2, ..., </a:t>
            </a:r>
            <a:r>
              <a:rPr lang="en-US" dirty="0" err="1"/>
              <a:t>expN</a:t>
            </a:r>
            <a:r>
              <a:rPr lang="en-US" dirty="0"/>
              <a:t>)] is equivalent to x[exp1, exp2, ..., </a:t>
            </a:r>
            <a:r>
              <a:rPr lang="en-US" dirty="0" err="1"/>
              <a:t>expN</a:t>
            </a:r>
            <a:r>
              <a:rPr lang="en-US" dirty="0"/>
              <a:t>];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the </a:t>
            </a:r>
            <a:r>
              <a:rPr lang="en-US" dirty="0"/>
              <a:t>latter is just syntactic sugar for the former.</a:t>
            </a:r>
          </a:p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757082" y="3182481"/>
            <a:ext cx="8677836" cy="28026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2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Slicing a </a:t>
            </a:r>
            <a:r>
              <a:rPr lang="en-US" dirty="0" err="1" smtClean="0"/>
              <a:t>NumPy</a:t>
            </a:r>
            <a:r>
              <a:rPr lang="en-US" dirty="0" smtClean="0"/>
              <a:t> Array, 1-Dimension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11507" y="1215957"/>
            <a:ext cx="5728447" cy="1631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 = </a:t>
            </a:r>
            <a:r>
              <a:rPr lang="mr-IN" sz="2000" dirty="0" err="1"/>
              <a:t>np.array</a:t>
            </a:r>
            <a:r>
              <a:rPr lang="mr-IN" sz="2000" dirty="0"/>
              <a:t>([0, 1, 2, 3, 4, 5, 6, 7, 8, 9]) </a:t>
            </a:r>
            <a:endParaRPr lang="en-US" sz="2000" dirty="0"/>
          </a:p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[1:7:2] 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mr-IN" sz="2000" dirty="0" err="1"/>
              <a:t>array</a:t>
            </a:r>
            <a:r>
              <a:rPr lang="mr-IN" sz="2000" dirty="0"/>
              <a:t>([1, 3, 5])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480613" y="2069828"/>
            <a:ext cx="1543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start:stop:step</a:t>
            </a:r>
            <a:endParaRPr lang="en-US" dirty="0"/>
          </a:p>
          <a:p>
            <a:r>
              <a:rPr lang="en-US" dirty="0" err="1"/>
              <a:t>i:j:k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410637" y="1816121"/>
            <a:ext cx="3926541" cy="4383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11506" y="3514169"/>
            <a:ext cx="3837532" cy="13234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[-2:10] </a:t>
            </a:r>
            <a:endParaRPr lang="en-US" sz="2000" dirty="0"/>
          </a:p>
          <a:p>
            <a:r>
              <a:rPr lang="mr-IN" sz="2000" dirty="0" err="1"/>
              <a:t>array</a:t>
            </a:r>
            <a:r>
              <a:rPr lang="mr-IN" sz="2000" dirty="0"/>
              <a:t>([8, 9]) </a:t>
            </a:r>
            <a:endParaRPr lang="en-US" sz="2000" dirty="0"/>
          </a:p>
          <a:p>
            <a:r>
              <a:rPr lang="mr-IN" sz="2000" b="1" dirty="0"/>
              <a:t>&gt;&gt;&gt; </a:t>
            </a:r>
            <a:r>
              <a:rPr lang="mr-IN" sz="2000" dirty="0" err="1"/>
              <a:t>x</a:t>
            </a:r>
            <a:r>
              <a:rPr lang="mr-IN" sz="2000" dirty="0"/>
              <a:t>[-3:3:-1] </a:t>
            </a:r>
            <a:endParaRPr lang="en-US" sz="2000" dirty="0"/>
          </a:p>
          <a:p>
            <a:r>
              <a:rPr lang="mr-IN" sz="2000" dirty="0" err="1"/>
              <a:t>array</a:t>
            </a:r>
            <a:r>
              <a:rPr lang="mr-IN" sz="2000" dirty="0"/>
              <a:t>([7, 6, 5, 4])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6418730" y="3447338"/>
            <a:ext cx="37920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 </a:t>
            </a:r>
            <a:r>
              <a:rPr lang="en-US" i="1" dirty="0" err="1"/>
              <a:t>i</a:t>
            </a:r>
            <a:r>
              <a:rPr lang="en-US" dirty="0"/>
              <a:t> and </a:t>
            </a:r>
            <a:r>
              <a:rPr lang="en-US" i="1" dirty="0"/>
              <a:t>j</a:t>
            </a:r>
            <a:r>
              <a:rPr lang="en-US" dirty="0"/>
              <a:t> are interpreted as </a:t>
            </a:r>
            <a:r>
              <a:rPr lang="en-US" i="1" dirty="0"/>
              <a:t>n -</a:t>
            </a:r>
            <a:r>
              <a:rPr lang="en-US" i="1" dirty="0"/>
              <a:t> </a:t>
            </a:r>
            <a:r>
              <a:rPr lang="en-US" i="1" dirty="0" err="1"/>
              <a:t>i</a:t>
            </a:r>
            <a:r>
              <a:rPr lang="en-US" dirty="0"/>
              <a:t> and </a:t>
            </a:r>
            <a:r>
              <a:rPr lang="en-US" i="1" dirty="0"/>
              <a:t>n -</a:t>
            </a:r>
            <a:r>
              <a:rPr lang="en-US" i="1" dirty="0"/>
              <a:t> </a:t>
            </a:r>
            <a:r>
              <a:rPr lang="en-US" i="1" dirty="0"/>
              <a:t>j</a:t>
            </a:r>
            <a:r>
              <a:rPr lang="en-US" dirty="0"/>
              <a:t> where </a:t>
            </a:r>
            <a:r>
              <a:rPr lang="en-US" i="1" dirty="0"/>
              <a:t>n</a:t>
            </a:r>
            <a:r>
              <a:rPr lang="en-US" dirty="0"/>
              <a:t> is the number of elements in the corresponding dimension. Negative </a:t>
            </a:r>
            <a:r>
              <a:rPr lang="en-US" i="1" dirty="0"/>
              <a:t>k</a:t>
            </a:r>
            <a:r>
              <a:rPr lang="en-US" dirty="0"/>
              <a:t> makes stepping go towards smaller indices.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5074024" y="4186002"/>
            <a:ext cx="1175014" cy="115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792940" y="5086608"/>
            <a:ext cx="72471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</a:t>
            </a:r>
          </a:p>
          <a:p>
            <a:r>
              <a:rPr lang="en-US" dirty="0"/>
              <a:t>In Python, x[(exp1, exp2, ..., </a:t>
            </a:r>
            <a:r>
              <a:rPr lang="en-US" dirty="0" err="1"/>
              <a:t>expN</a:t>
            </a:r>
            <a:r>
              <a:rPr lang="en-US" dirty="0"/>
              <a:t>)] is equivalent to x[exp1, exp2, ..., </a:t>
            </a:r>
            <a:r>
              <a:rPr lang="en-US" dirty="0" err="1"/>
              <a:t>expN</a:t>
            </a:r>
            <a:r>
              <a:rPr lang="en-US" dirty="0"/>
              <a:t>];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the </a:t>
            </a:r>
            <a:r>
              <a:rPr lang="en-US" dirty="0"/>
              <a:t>latter is just syntactic sugar for the former.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74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Slicing a </a:t>
            </a:r>
            <a:r>
              <a:rPr lang="en-US" dirty="0" err="1" smtClean="0"/>
              <a:t>NumPy</a:t>
            </a:r>
            <a:r>
              <a:rPr lang="en-US" dirty="0" smtClean="0"/>
              <a:t> Matrix Works the Same Way</a:t>
            </a:r>
            <a:br>
              <a:rPr lang="en-US" dirty="0" smtClean="0"/>
            </a:br>
            <a:r>
              <a:rPr lang="en-US" dirty="0" smtClean="0"/>
              <a:t>You get a new “view” of a section of the of the original matrix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28802" y="1506072"/>
            <a:ext cx="4087905" cy="292387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data = </a:t>
            </a:r>
            <a:r>
              <a:rPr lang="en-US" sz="1400" dirty="0" err="1"/>
              <a:t>np.random.random</a:t>
            </a:r>
            <a:r>
              <a:rPr lang="en-US" sz="1400" dirty="0"/>
              <a:t>((1000,4</a:t>
            </a:r>
            <a:r>
              <a:rPr lang="en-US" sz="1400" dirty="0"/>
              <a:t>))</a:t>
            </a:r>
          </a:p>
          <a:p>
            <a:r>
              <a:rPr lang="en-US" sz="1400" dirty="0"/>
              <a:t>print </a:t>
            </a:r>
            <a:r>
              <a:rPr lang="en-US" sz="1400" dirty="0"/>
              <a:t>data</a:t>
            </a:r>
          </a:p>
          <a:p>
            <a:endParaRPr lang="en-US" sz="1400" dirty="0"/>
          </a:p>
          <a:p>
            <a:r>
              <a:rPr lang="pt-BR" sz="1400" dirty="0"/>
              <a:t>[[ 0.81946001 0.24377412 0.95235583 0.58232243]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0.58229757 0.12284915 0.83731775 0.52798616]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0.6921377 0.08912797 0.39800043 0.66288952] </a:t>
            </a:r>
            <a:endParaRPr lang="pt-BR" sz="1400" dirty="0"/>
          </a:p>
          <a:p>
            <a:r>
              <a:rPr lang="pt-BR" sz="1400" dirty="0"/>
              <a:t>..., </a:t>
            </a:r>
          </a:p>
          <a:p>
            <a:r>
              <a:rPr lang="pt-BR" sz="1400" dirty="0"/>
              <a:t>[ </a:t>
            </a:r>
            <a:r>
              <a:rPr lang="pt-BR" sz="1400" dirty="0"/>
              <a:t>0.83346456 0.20024193 0.86708519 0.09500233]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0.27112654 0.72018064 0.17056836 0.26202908]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0.22147895 0.27752412 0.52697043 0.36483595]]</a:t>
            </a:r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042213" y="1506072"/>
            <a:ext cx="442856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data</a:t>
            </a:r>
            <a:r>
              <a:rPr lang="pt-BR" sz="2000" dirty="0"/>
              <a:t>[ 1:6:1, 0:3:1 ]</a:t>
            </a:r>
          </a:p>
          <a:p>
            <a:endParaRPr lang="pt-BR" sz="1400" dirty="0"/>
          </a:p>
          <a:p>
            <a:r>
              <a:rPr lang="pt-BR" sz="1400" dirty="0" err="1"/>
              <a:t>array</a:t>
            </a:r>
            <a:r>
              <a:rPr lang="pt-BR" sz="1400" dirty="0"/>
              <a:t>([</a:t>
            </a:r>
          </a:p>
          <a:p>
            <a:r>
              <a:rPr lang="pt-BR" sz="1400" dirty="0"/>
              <a:t>[ </a:t>
            </a:r>
            <a:r>
              <a:rPr lang="pt-BR" sz="1400" dirty="0"/>
              <a:t>0.58229757, 0.12284915, 0.83731775],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0.6921377 , 0.08912797, 0.39800043],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0.84952767, 0.1318117 , 0.61345601</a:t>
            </a:r>
            <a:r>
              <a:rPr lang="pt-BR" sz="1400" dirty="0"/>
              <a:t>],</a:t>
            </a:r>
          </a:p>
          <a:p>
            <a:r>
              <a:rPr lang="pt-BR" sz="1400" dirty="0"/>
              <a:t> </a:t>
            </a:r>
            <a:r>
              <a:rPr lang="pt-BR" sz="1400" dirty="0"/>
              <a:t>[ 0.3038797 , 0.81956695, 0.9835471 ], </a:t>
            </a:r>
            <a:endParaRPr lang="pt-BR" sz="1400" dirty="0"/>
          </a:p>
          <a:p>
            <a:r>
              <a:rPr lang="pt-BR" sz="1400" dirty="0"/>
              <a:t>[ </a:t>
            </a:r>
            <a:r>
              <a:rPr lang="pt-BR" sz="1400" dirty="0"/>
              <a:t>0.15578211, 0.99188135, 0.63214512]])</a:t>
            </a:r>
          </a:p>
          <a:p>
            <a:endParaRPr lang="pt-BR" dirty="0"/>
          </a:p>
          <a:p>
            <a:r>
              <a:rPr lang="en-US" dirty="0"/>
              <a:t>Rows 2 to 6, Columns 1 to 3</a:t>
            </a:r>
          </a:p>
          <a:p>
            <a:r>
              <a:rPr lang="en-US" dirty="0"/>
              <a:t>Same as data[1:6,0:3]</a:t>
            </a:r>
          </a:p>
          <a:p>
            <a:endParaRPr lang="en-US" dirty="0"/>
          </a:p>
          <a:p>
            <a:r>
              <a:rPr lang="en-US" dirty="0"/>
              <a:t>data[1:6,0:3</a:t>
            </a:r>
            <a:r>
              <a:rPr lang="en-US" dirty="0"/>
              <a:t>] = 0, will assign those as 0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61883" y="5020235"/>
            <a:ext cx="437042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notation:</a:t>
            </a:r>
          </a:p>
          <a:p>
            <a:r>
              <a:rPr lang="en-US" dirty="0"/>
              <a:t>b[0:5,1] gives you rows 0:5, and column 2</a:t>
            </a:r>
          </a:p>
          <a:p>
            <a:r>
              <a:rPr lang="en-US" dirty="0"/>
              <a:t>b[:,1] give you the same thing if b has 5 rows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28801" y="2381005"/>
            <a:ext cx="2886634" cy="64906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for Slicing a </a:t>
            </a:r>
            <a:r>
              <a:rPr lang="en-US" dirty="0" err="1" smtClean="0"/>
              <a:t>NumPy</a:t>
            </a:r>
            <a:r>
              <a:rPr lang="en-US" dirty="0" smtClean="0"/>
              <a:t> array (matrix)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823" y="1050677"/>
            <a:ext cx="7225553" cy="45119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47382" y="5777814"/>
            <a:ext cx="2020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stackoverflow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81201" y="5777814"/>
            <a:ext cx="3544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But be careful, it will really be gone.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71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Stacking Matrices: See </a:t>
            </a:r>
            <a:r>
              <a:rPr lang="en-US" dirty="0" err="1" smtClean="0"/>
              <a:t>hstack</a:t>
            </a:r>
            <a:r>
              <a:rPr lang="en-US" dirty="0" smtClean="0"/>
              <a:t> and </a:t>
            </a:r>
            <a:r>
              <a:rPr lang="en-US" dirty="0" err="1" smtClean="0"/>
              <a:t>vstack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708" y="1159810"/>
            <a:ext cx="5809556" cy="3755815"/>
          </a:xfrm>
          <a:prstGeom prst="rect">
            <a:avLst/>
          </a:prstGeom>
        </p:spPr>
      </p:pic>
      <p:sp>
        <p:nvSpPr>
          <p:cNvPr id="5" name="Double Bracket 4"/>
          <p:cNvSpPr/>
          <p:nvPr/>
        </p:nvSpPr>
        <p:spPr>
          <a:xfrm>
            <a:off x="8606119" y="1500461"/>
            <a:ext cx="896471" cy="860612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uble Bracket 5"/>
          <p:cNvSpPr/>
          <p:nvPr/>
        </p:nvSpPr>
        <p:spPr>
          <a:xfrm>
            <a:off x="8606119" y="2577836"/>
            <a:ext cx="896471" cy="860612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uble Bracket 6"/>
          <p:cNvSpPr/>
          <p:nvPr/>
        </p:nvSpPr>
        <p:spPr>
          <a:xfrm>
            <a:off x="7341213" y="4034110"/>
            <a:ext cx="896471" cy="860612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uble Bracket 7"/>
          <p:cNvSpPr/>
          <p:nvPr/>
        </p:nvSpPr>
        <p:spPr>
          <a:xfrm>
            <a:off x="8606119" y="4034110"/>
            <a:ext cx="896471" cy="860612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127812" y="4464416"/>
            <a:ext cx="153612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85130" y="3008142"/>
            <a:ext cx="3227295" cy="3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16494" y="5132387"/>
            <a:ext cx="62744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Also see: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/>
              <a:t>numpy.column_stack</a:t>
            </a:r>
            <a:r>
              <a:rPr lang="en-US" sz="1600" dirty="0"/>
              <a:t>:</a:t>
            </a:r>
            <a:r>
              <a:rPr lang="en-US" sz="1600" dirty="0"/>
              <a:t> its like </a:t>
            </a:r>
            <a:r>
              <a:rPr lang="en-US" sz="1600" dirty="0" err="1"/>
              <a:t>h</a:t>
            </a:r>
            <a:r>
              <a:rPr lang="en-US" sz="1600" dirty="0" err="1"/>
              <a:t>stack</a:t>
            </a:r>
            <a:r>
              <a:rPr lang="en-US" sz="1600" dirty="0"/>
              <a:t>, but for 1 column at a time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/>
              <a:t>numpy.concatenate</a:t>
            </a:r>
            <a:r>
              <a:rPr lang="en-US" sz="1600" dirty="0"/>
              <a:t>: </a:t>
            </a:r>
            <a:r>
              <a:rPr lang="en-US" sz="1600" dirty="0"/>
              <a:t>join </a:t>
            </a:r>
            <a:r>
              <a:rPr lang="en-US" sz="1600" dirty="0"/>
              <a:t>a sequence of arrays along an existing </a:t>
            </a:r>
            <a:r>
              <a:rPr lang="en-US" sz="1600" dirty="0"/>
              <a:t>axis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3892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270071"/>
            <a:ext cx="8041341" cy="4485271"/>
          </a:xfrm>
        </p:spPr>
        <p:txBody>
          <a:bodyPr>
            <a:normAutofit/>
          </a:bodyPr>
          <a:lstStyle/>
          <a:p>
            <a:r>
              <a:rPr lang="en-US" dirty="0" err="1" smtClean="0"/>
              <a:t>NumPy</a:t>
            </a:r>
            <a:r>
              <a:rPr lang="en-US" dirty="0" smtClean="0"/>
              <a:t> Overview</a:t>
            </a:r>
          </a:p>
          <a:p>
            <a:pPr marL="800100" lvl="3" indent="-342900"/>
            <a:endParaRPr lang="en-US" dirty="0" smtClean="0"/>
          </a:p>
          <a:p>
            <a:pPr marL="800100" lvl="3" indent="-342900"/>
            <a:r>
              <a:rPr lang="en-US" sz="1800" dirty="0" err="1"/>
              <a:t>Numpy</a:t>
            </a:r>
            <a:r>
              <a:rPr lang="en-US" sz="1800" dirty="0"/>
              <a:t> Notebook from </a:t>
            </a:r>
            <a:r>
              <a:rPr lang="en-US" sz="1800" dirty="0"/>
              <a:t>Data-</a:t>
            </a:r>
            <a:r>
              <a:rPr lang="en-US" sz="1800" dirty="0" err="1"/>
              <a:t>x.blog</a:t>
            </a:r>
            <a:r>
              <a:rPr lang="en-US" sz="1800" dirty="0"/>
              <a:t> and Dropbox Module 1</a:t>
            </a:r>
            <a:r>
              <a:rPr lang="en-US" sz="1800" dirty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See </a:t>
            </a:r>
            <a:r>
              <a:rPr lang="en-US" dirty="0"/>
              <a:t>Ref CS02: </a:t>
            </a:r>
            <a:r>
              <a:rPr lang="en-US" dirty="0">
                <a:hlinkClick r:id="rId3" tooltip="numpy-v1-12"/>
              </a:rPr>
              <a:t>NumPy Getting Started </a:t>
            </a:r>
            <a:r>
              <a:rPr lang="en-US" dirty="0" smtClean="0">
                <a:hlinkClick r:id="rId3" tooltip="numpy-v1-12"/>
              </a:rPr>
              <a:t>v1-12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These Slides from Data-</a:t>
            </a:r>
            <a:r>
              <a:rPr lang="en-US" dirty="0" err="1" smtClean="0"/>
              <a:t>x.blog</a:t>
            </a:r>
            <a:r>
              <a:rPr lang="en-US" dirty="0" smtClean="0"/>
              <a:t> and Dropbox Module 1:</a:t>
            </a:r>
          </a:p>
          <a:p>
            <a:endParaRPr lang="en-US" dirty="0" smtClean="0"/>
          </a:p>
          <a:p>
            <a:r>
              <a:rPr lang="en-US" dirty="0" smtClean="0"/>
              <a:t>Project Ideation</a:t>
            </a:r>
          </a:p>
          <a:p>
            <a:endParaRPr lang="en-US" dirty="0"/>
          </a:p>
          <a:p>
            <a:r>
              <a:rPr lang="en-US" dirty="0" smtClean="0"/>
              <a:t>Homework for next week:</a:t>
            </a:r>
          </a:p>
          <a:p>
            <a:pPr lvl="1"/>
            <a:r>
              <a:rPr lang="en-US" dirty="0" smtClean="0"/>
              <a:t>To be posted via </a:t>
            </a:r>
            <a:r>
              <a:rPr lang="en-US" dirty="0" err="1" smtClean="0"/>
              <a:t>Bcourses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4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also split matrices: </a:t>
            </a:r>
            <a:r>
              <a:rPr lang="en-US" dirty="0" err="1" smtClean="0"/>
              <a:t>hsplit</a:t>
            </a:r>
            <a:r>
              <a:rPr lang="en-US" dirty="0" smtClean="0"/>
              <a:t> and </a:t>
            </a:r>
            <a:r>
              <a:rPr lang="en-US" dirty="0" err="1" smtClean="0"/>
              <a:t>vsplit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111250"/>
            <a:ext cx="6428442" cy="461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4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Flatten (use ravel) and the reshape </a:t>
            </a:r>
            <a:r>
              <a:rPr lang="en-US" dirty="0"/>
              <a:t>a</a:t>
            </a:r>
            <a:r>
              <a:rPr lang="en-US" dirty="0" smtClean="0"/>
              <a:t>rray: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673" y="3407825"/>
            <a:ext cx="7509436" cy="21455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79" y="1344706"/>
            <a:ext cx="4460549" cy="188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7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234" y="0"/>
            <a:ext cx="8229600" cy="668408"/>
          </a:xfrm>
        </p:spPr>
        <p:txBody>
          <a:bodyPr/>
          <a:lstStyle/>
          <a:p>
            <a:r>
              <a:rPr lang="en-US" dirty="0" smtClean="0"/>
              <a:t>A Note on Copies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72" y="718561"/>
            <a:ext cx="4728883" cy="19140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0868" y="1374637"/>
            <a:ext cx="1339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Assignment: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272" y="4018574"/>
            <a:ext cx="3724835" cy="18952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88797" y="4789998"/>
            <a:ext cx="126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Copy: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272" y="2704350"/>
            <a:ext cx="4278779" cy="12169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1223" y="2722279"/>
            <a:ext cx="27011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Shallow Copy:</a:t>
            </a:r>
            <a:br>
              <a:rPr lang="en-US" dirty="0"/>
            </a:br>
            <a:r>
              <a:rPr lang="en-US" sz="1400" dirty="0"/>
              <a:t>A Slice is a View of the data.  Changes format, but the data is still the same</a:t>
            </a:r>
            <a:endParaRPr lang="en-US" sz="1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703294" y="2632633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703294" y="3946857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595716" y="2632634"/>
            <a:ext cx="8964706" cy="32811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5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234" y="0"/>
            <a:ext cx="8229600" cy="668408"/>
          </a:xfrm>
        </p:spPr>
        <p:txBody>
          <a:bodyPr/>
          <a:lstStyle/>
          <a:p>
            <a:r>
              <a:rPr lang="en-US" dirty="0" smtClean="0"/>
              <a:t>A Note on Copies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72" y="718561"/>
            <a:ext cx="4728883" cy="19140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0868" y="1374637"/>
            <a:ext cx="1339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Assignment: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272" y="4018574"/>
            <a:ext cx="3724835" cy="18952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88797" y="4789998"/>
            <a:ext cx="126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Copy: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272" y="2704350"/>
            <a:ext cx="4278779" cy="12169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1223" y="2722279"/>
            <a:ext cx="27011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Shallow Copy:</a:t>
            </a:r>
            <a:br>
              <a:rPr lang="en-US" dirty="0"/>
            </a:br>
            <a:r>
              <a:rPr lang="en-US" sz="1400" dirty="0"/>
              <a:t>A Slice is a View of the data.  Changes format, but the data is still the same</a:t>
            </a:r>
            <a:endParaRPr lang="en-US" sz="1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703294" y="2632633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703294" y="3946857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595716" y="3935160"/>
            <a:ext cx="8964706" cy="208622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1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234" y="0"/>
            <a:ext cx="8229600" cy="668408"/>
          </a:xfrm>
        </p:spPr>
        <p:txBody>
          <a:bodyPr/>
          <a:lstStyle/>
          <a:p>
            <a:r>
              <a:rPr lang="en-US" dirty="0" smtClean="0"/>
              <a:t>A Note on Copies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72" y="718561"/>
            <a:ext cx="4728883" cy="19140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0868" y="1374637"/>
            <a:ext cx="1339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Assignment: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272" y="4018574"/>
            <a:ext cx="3724835" cy="18952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88797" y="4789998"/>
            <a:ext cx="126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Copy: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272" y="2704350"/>
            <a:ext cx="4278779" cy="12169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1223" y="2722279"/>
            <a:ext cx="27011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Shallow Copy:</a:t>
            </a:r>
            <a:br>
              <a:rPr lang="en-US" dirty="0"/>
            </a:br>
            <a:r>
              <a:rPr lang="en-US" sz="1400" dirty="0"/>
              <a:t>A Slice is a View of the data.  Changes format, but the data is still the same</a:t>
            </a:r>
            <a:endParaRPr lang="en-US" sz="1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703294" y="2632633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703294" y="3946857"/>
            <a:ext cx="8558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353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62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13944" y="1407774"/>
            <a:ext cx="6217894" cy="1015663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Helvetica Neue Light"/>
                <a:cs typeface="Helvetica Neue Light"/>
              </a:rPr>
              <a:t>Arrays using </a:t>
            </a:r>
            <a:r>
              <a:rPr lang="en-US" sz="30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NumPy</a:t>
            </a:r>
            <a:endParaRPr lang="en-US" sz="30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13944" y="4899854"/>
            <a:ext cx="58250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more information, please review at:</a:t>
            </a:r>
          </a:p>
          <a:p>
            <a:r>
              <a:rPr lang="en-US" dirty="0">
                <a:hlinkClick r:id="rId2"/>
              </a:rPr>
              <a:t>https://docs.scipy.org/doc/numpy-dev/user/</a:t>
            </a:r>
            <a:r>
              <a:rPr lang="en-US" dirty="0">
                <a:hlinkClick r:id="rId2"/>
              </a:rPr>
              <a:t>quickstart.html</a:t>
            </a:r>
            <a:endParaRPr lang="en-US" dirty="0"/>
          </a:p>
          <a:p>
            <a:r>
              <a:rPr lang="en-US" dirty="0"/>
              <a:t>See section 3 to understand strings and list</a:t>
            </a:r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13945" y="3061481"/>
            <a:ext cx="57322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Helpful tips beyond the </a:t>
            </a:r>
            <a:r>
              <a:rPr lang="en-US" sz="2400" dirty="0" err="1"/>
              <a:t>Numpy</a:t>
            </a:r>
            <a:r>
              <a:rPr lang="en-US" sz="2400" dirty="0"/>
              <a:t> Notebook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Common mistakes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48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</a:t>
            </a:r>
            <a:r>
              <a:rPr lang="en-US" dirty="0" err="1" smtClean="0"/>
              <a:t>NumPy</a:t>
            </a:r>
            <a:r>
              <a:rPr lang="en-US" dirty="0" smtClean="0"/>
              <a:t> Array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30825" y="1775013"/>
            <a:ext cx="7548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arrays in </a:t>
            </a:r>
            <a:r>
              <a:rPr lang="en-US" dirty="0" err="1"/>
              <a:t>NumPy</a:t>
            </a:r>
            <a:r>
              <a:rPr lang="en-US" dirty="0"/>
              <a:t>, however, is different from creating the </a:t>
            </a:r>
            <a:r>
              <a:rPr lang="en-US" dirty="0" err="1"/>
              <a:t>array.array</a:t>
            </a:r>
            <a:r>
              <a:rPr lang="en-US" dirty="0"/>
              <a:t> library in Python. Here is how you do it: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412" y="3163080"/>
            <a:ext cx="5149342" cy="1085192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94150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1981201" y="274639"/>
            <a:ext cx="8399928" cy="901199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sv-SE" dirty="0" err="1" smtClean="0"/>
              <a:t>Multidimensional</a:t>
            </a:r>
            <a:r>
              <a:rPr lang="sv-SE" dirty="0" smtClean="0"/>
              <a:t> Arrays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1981200" y="1295402"/>
            <a:ext cx="8229600" cy="38271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>
              <a:spcAft>
                <a:spcPts val="600"/>
              </a:spcAft>
              <a:buNone/>
            </a:pPr>
            <a:r>
              <a:rPr lang="en-US" b="1" dirty="0" err="1" smtClean="0"/>
              <a:t>NumPy</a:t>
            </a:r>
            <a:r>
              <a:rPr lang="en-US" b="1" dirty="0" smtClean="0"/>
              <a:t> arrays can also be multidimensional</a:t>
            </a:r>
          </a:p>
          <a:p>
            <a:pPr marL="457200" indent="-228600">
              <a:spcAft>
                <a:spcPts val="600"/>
              </a:spcAft>
            </a:pPr>
            <a:r>
              <a:rPr lang="en-US" b="1" dirty="0" smtClean="0">
                <a:latin typeface="Courier New"/>
                <a:ea typeface="Courier New"/>
                <a:cs typeface="Courier New"/>
                <a:sym typeface="Courier New"/>
              </a:rPr>
              <a:t>a = </a:t>
            </a:r>
            <a:r>
              <a:rPr lang="en-US" b="1" dirty="0" err="1" smtClean="0">
                <a:latin typeface="Courier New"/>
                <a:ea typeface="Courier New"/>
                <a:cs typeface="Courier New"/>
                <a:sym typeface="Courier New"/>
              </a:rPr>
              <a:t>np.array</a:t>
            </a:r>
            <a:r>
              <a:rPr lang="en-US" b="1" dirty="0" smtClean="0">
                <a:latin typeface="Courier New"/>
                <a:ea typeface="Courier New"/>
                <a:cs typeface="Courier New"/>
                <a:sym typeface="Courier New"/>
              </a:rPr>
              <a:t>([ [1, 2, 3], [4, 5, 6] ])</a:t>
            </a:r>
          </a:p>
          <a:p>
            <a:pPr marL="457200" indent="-228600">
              <a:spcAft>
                <a:spcPts val="1200"/>
              </a:spcAft>
            </a:pPr>
            <a:r>
              <a:rPr lang="en-US" b="1" dirty="0" smtClean="0">
                <a:latin typeface="Courier New"/>
                <a:ea typeface="Courier New"/>
                <a:cs typeface="Courier New"/>
                <a:sym typeface="Courier New"/>
              </a:rPr>
              <a:t>b = </a:t>
            </a:r>
            <a:r>
              <a:rPr lang="en-US" b="1" dirty="0" err="1" smtClean="0">
                <a:latin typeface="Courier New"/>
                <a:ea typeface="Courier New"/>
                <a:cs typeface="Courier New"/>
                <a:sym typeface="Courier New"/>
              </a:rPr>
              <a:t>np.array</a:t>
            </a:r>
            <a:r>
              <a:rPr lang="en-US" b="1" dirty="0" smtClean="0">
                <a:latin typeface="Courier New"/>
                <a:ea typeface="Courier New"/>
                <a:cs typeface="Courier New"/>
                <a:sym typeface="Courier New"/>
              </a:rPr>
              <a:t>([ [7, 8, 9], [10, 11, 12] ])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en-US" dirty="0" smtClean="0"/>
              <a:t>  and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en-US" dirty="0" smtClean="0"/>
              <a:t> are two </a:t>
            </a:r>
            <a:r>
              <a:rPr lang="en-US" dirty="0" smtClean="0">
                <a:solidFill>
                  <a:srgbClr val="FF0000"/>
                </a:solidFill>
              </a:rPr>
              <a:t>2D arrays </a:t>
            </a:r>
            <a:r>
              <a:rPr lang="en-US" dirty="0" smtClean="0"/>
              <a:t>(</a:t>
            </a:r>
            <a:r>
              <a:rPr lang="en-US" dirty="0" err="1" smtClean="0"/>
              <a:t>NumPy</a:t>
            </a:r>
            <a:r>
              <a:rPr lang="en-US" dirty="0" smtClean="0"/>
              <a:t> matrices)</a:t>
            </a:r>
            <a:endParaRPr lang="en-US" b="1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indent="-228600">
              <a:spcAft>
                <a:spcPts val="1200"/>
              </a:spcAft>
            </a:pPr>
            <a:r>
              <a:rPr lang="en-US" b="1" dirty="0" err="1" smtClean="0">
                <a:latin typeface="Courier New"/>
                <a:ea typeface="Courier New"/>
                <a:cs typeface="Courier New"/>
                <a:sym typeface="Courier New"/>
              </a:rPr>
              <a:t>a.shape</a:t>
            </a:r>
            <a:r>
              <a:rPr lang="en-US" b="1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smtClean="0"/>
              <a:t>Returns the array’s </a:t>
            </a:r>
            <a:r>
              <a:rPr lang="en-US" dirty="0" smtClean="0">
                <a:solidFill>
                  <a:srgbClr val="FF0000"/>
                </a:solidFill>
              </a:rPr>
              <a:t>dimensions</a:t>
            </a:r>
            <a:r>
              <a:rPr lang="en-US" dirty="0" smtClean="0"/>
              <a:t>, here: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(2, 3)</a:t>
            </a:r>
            <a:endParaRPr lang="en-US" sz="4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228600">
              <a:spcAft>
                <a:spcPts val="600"/>
              </a:spcAft>
            </a:pPr>
            <a:endParaRPr lang="en-US" sz="400" b="1" dirty="0">
              <a:latin typeface="Courier New" charset="0"/>
              <a:ea typeface="Courier New" charset="0"/>
              <a:cs typeface="Courier New" charset="0"/>
              <a:sym typeface="Courier New"/>
            </a:endParaRPr>
          </a:p>
          <a:p>
            <a:pPr>
              <a:spcAft>
                <a:spcPts val="600"/>
              </a:spcAft>
              <a:buNone/>
            </a:pPr>
            <a:r>
              <a:rPr lang="en-US" b="1" dirty="0" smtClean="0"/>
              <a:t>Basic math work on multidimensional arrays</a:t>
            </a:r>
          </a:p>
          <a:p>
            <a:pPr marL="457200" indent="-228600">
              <a:spcAft>
                <a:spcPts val="1200"/>
              </a:spcAft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a+b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 a-b, a*b, a/b </a:t>
            </a:r>
            <a:r>
              <a:rPr lang="en-US" dirty="0" smtClean="0"/>
              <a:t>performs </a:t>
            </a:r>
            <a:r>
              <a:rPr lang="en-US" i="1" dirty="0" smtClean="0"/>
              <a:t>elementwise</a:t>
            </a:r>
            <a:r>
              <a:rPr lang="en-US" dirty="0" smtClean="0"/>
              <a:t> addition, subtraction, multiplication, and division</a:t>
            </a:r>
          </a:p>
          <a:p>
            <a:pPr marL="457200" indent="-228600">
              <a:spcAft>
                <a:spcPts val="1200"/>
              </a:spcAft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np.dot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np.transpose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(a),b)</a:t>
            </a:r>
            <a:r>
              <a:rPr lang="en-US" dirty="0" smtClean="0"/>
              <a:t> performs </a:t>
            </a:r>
            <a:r>
              <a:rPr lang="en-US" dirty="0" smtClean="0">
                <a:solidFill>
                  <a:srgbClr val="FF0000"/>
                </a:solidFill>
              </a:rPr>
              <a:t>matrix multiplication</a:t>
            </a:r>
            <a:r>
              <a:rPr lang="en-US" dirty="0" smtClean="0"/>
              <a:t> of </a:t>
            </a:r>
            <a:r>
              <a:rPr lang="en-US" dirty="0" err="1" smtClean="0"/>
              <a:t>a</a:t>
            </a:r>
            <a:r>
              <a:rPr lang="en-US" baseline="30000" dirty="0" err="1" smtClean="0"/>
              <a:t>T</a:t>
            </a:r>
            <a:r>
              <a:rPr lang="en-US" dirty="0" smtClean="0"/>
              <a:t> and 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0274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linespace</a:t>
            </a:r>
            <a:r>
              <a:rPr lang="en-US" dirty="0" smtClean="0"/>
              <a:t> for evenly spaced points in a range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1" y="2638985"/>
            <a:ext cx="8285595" cy="1771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9107" y="1590960"/>
            <a:ext cx="7267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Suppose you want an array with 9 points </a:t>
            </a:r>
            <a:r>
              <a:rPr lang="en-US" sz="2000"/>
              <a:t>evenly spaced from 0 to 2?</a:t>
            </a:r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1775013" y="2492189"/>
            <a:ext cx="8677835" cy="2294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4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linespace</a:t>
            </a:r>
            <a:r>
              <a:rPr lang="en-US" dirty="0" smtClean="0"/>
              <a:t> for evenly spaced points in a range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1" y="2638985"/>
            <a:ext cx="8285595" cy="1771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9107" y="1590960"/>
            <a:ext cx="7267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Suppose you want an array with 9 points </a:t>
            </a:r>
            <a:r>
              <a:rPr lang="en-US" sz="2000"/>
              <a:t>evenly spaced from 0 to 2?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9169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80" y="2681942"/>
            <a:ext cx="9021321" cy="15314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1" y="1610374"/>
            <a:ext cx="4598893" cy="52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2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If You need Random Numbers, no problem.</a:t>
            </a:r>
            <a:br>
              <a:rPr lang="en-US" dirty="0" smtClean="0"/>
            </a:br>
            <a:r>
              <a:rPr lang="en-US" dirty="0" smtClean="0"/>
              <a:t>Look up </a:t>
            </a:r>
            <a:r>
              <a:rPr lang="en-US" dirty="0" err="1" smtClean="0"/>
              <a:t>np.random.random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731" y="1448174"/>
            <a:ext cx="6945012" cy="36796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81200" y="5171275"/>
            <a:ext cx="8520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Also see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np.zeros</a:t>
            </a:r>
            <a:r>
              <a:rPr lang="en-US" dirty="0"/>
              <a:t> and </a:t>
            </a:r>
            <a:r>
              <a:rPr lang="en-US" dirty="0" err="1"/>
              <a:t>np.ones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docs.scipy.org</a:t>
            </a:r>
            <a:r>
              <a:rPr lang="en-US" dirty="0"/>
              <a:t>/doc/</a:t>
            </a:r>
            <a:r>
              <a:rPr lang="en-US" dirty="0" err="1"/>
              <a:t>numpy</a:t>
            </a:r>
            <a:r>
              <a:rPr lang="en-US" dirty="0"/>
              <a:t>/reference/generated/</a:t>
            </a:r>
            <a:r>
              <a:rPr lang="en-US" dirty="0" err="1"/>
              <a:t>numpy.random.random.html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1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4546</TotalTime>
  <Words>855</Words>
  <Application>Microsoft Macintosh PowerPoint</Application>
  <PresentationFormat>Widescreen</PresentationFormat>
  <Paragraphs>163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Arial</vt:lpstr>
      <vt:lpstr>Office Theme</vt:lpstr>
      <vt:lpstr>NumPy Overview and Useful Tips Data-X: A Course on Data, Signals, and Systems</vt:lpstr>
      <vt:lpstr>Today</vt:lpstr>
      <vt:lpstr>PowerPoint Presentation</vt:lpstr>
      <vt:lpstr>Create a NumPy Array</vt:lpstr>
      <vt:lpstr>Multidimensional Arrays</vt:lpstr>
      <vt:lpstr>Use linespace for evenly spaced points in a range </vt:lpstr>
      <vt:lpstr>Use linespace for evenly spaced points in a range </vt:lpstr>
      <vt:lpstr>Comparisons</vt:lpstr>
      <vt:lpstr>If You need Random Numbers, no problem. Look up np.random.random</vt:lpstr>
      <vt:lpstr>Anatomy of an Array</vt:lpstr>
      <vt:lpstr>Using the axis parameter  with methods like sum, min, and others </vt:lpstr>
      <vt:lpstr>Using the axis parameter  with methods like sum, min, and others </vt:lpstr>
      <vt:lpstr>Using the axis parameter  with methods like sum, min, and others </vt:lpstr>
      <vt:lpstr>Using the axis parameter  with methods like sum, min, and others </vt:lpstr>
      <vt:lpstr>Slicing a NumPy Array, 1-Dimension</vt:lpstr>
      <vt:lpstr>Slicing a NumPy Array, 1-Dimension</vt:lpstr>
      <vt:lpstr>Slicing a NumPy Matrix Works the Same Way You get a new “view” of a section of the of the original matrix </vt:lpstr>
      <vt:lpstr>Delete for Slicing a NumPy array (matrix)</vt:lpstr>
      <vt:lpstr>Stacking Matrices: See hstack and vstack </vt:lpstr>
      <vt:lpstr>You can also split matrices: hsplit and vsplit</vt:lpstr>
      <vt:lpstr>Flatten (use ravel) and the reshape array:</vt:lpstr>
      <vt:lpstr>A Note on Copies</vt:lpstr>
      <vt:lpstr>A Note on Copies</vt:lpstr>
      <vt:lpstr>A Note on Copies</vt:lpstr>
      <vt:lpstr>PowerPoint Presentation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353</cp:revision>
  <cp:lastPrinted>2013-05-20T04:39:02Z</cp:lastPrinted>
  <dcterms:created xsi:type="dcterms:W3CDTF">2013-05-20T04:35:54Z</dcterms:created>
  <dcterms:modified xsi:type="dcterms:W3CDTF">2017-03-20T07:35:08Z</dcterms:modified>
</cp:coreProperties>
</file>

<file path=docProps/thumbnail.jpeg>
</file>